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1"/>
  </p:notesMasterIdLst>
  <p:sldIdLst>
    <p:sldId id="256" r:id="rId6"/>
    <p:sldId id="280" r:id="rId7"/>
    <p:sldId id="276" r:id="rId8"/>
    <p:sldId id="279" r:id="rId9"/>
    <p:sldId id="277"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3B77"/>
    <a:srgbClr val="485767"/>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96"/>
    <p:restoredTop sz="88337" autoAdjust="0"/>
  </p:normalViewPr>
  <p:slideViewPr>
    <p:cSldViewPr>
      <p:cViewPr varScale="1">
        <p:scale>
          <a:sx n="69" d="100"/>
          <a:sy n="69" d="100"/>
        </p:scale>
        <p:origin x="113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0F22AED-D531-2541-AB21-3E5523E9B2EB}" type="datetimeFigureOut">
              <a:rPr lang="en-US" smtClean="0"/>
              <a:t>12/2/2015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D0A10E3-7286-D64E-9172-A45964FE9F21}" type="slidenum">
              <a:rPr lang="en-US" smtClean="0"/>
              <a:t>‹#›</a:t>
            </a:fld>
            <a:endParaRPr lang="en-US"/>
          </a:p>
        </p:txBody>
      </p:sp>
    </p:spTree>
    <p:extLst>
      <p:ext uri="{BB962C8B-B14F-4D97-AF65-F5344CB8AC3E}">
        <p14:creationId xmlns:p14="http://schemas.microsoft.com/office/powerpoint/2010/main" val="1889045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A10E3-7286-D64E-9172-A45964FE9F21}" type="slidenum">
              <a:rPr lang="en-US" smtClean="0"/>
              <a:t>1</a:t>
            </a:fld>
            <a:endParaRPr lang="en-US"/>
          </a:p>
        </p:txBody>
      </p:sp>
    </p:spTree>
    <p:extLst>
      <p:ext uri="{BB962C8B-B14F-4D97-AF65-F5344CB8AC3E}">
        <p14:creationId xmlns:p14="http://schemas.microsoft.com/office/powerpoint/2010/main" val="3261774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defTabSz="931774">
              <a:buFont typeface="Arial" panose="020B0604020202020204" pitchFamily="34" charset="0"/>
              <a:buChar char="•"/>
              <a:defRPr/>
            </a:pPr>
            <a:r>
              <a:rPr lang="en-US" sz="1200" dirty="0" smtClean="0"/>
              <a:t>The </a:t>
            </a:r>
            <a:r>
              <a:rPr lang="en-US" sz="1200" dirty="0"/>
              <a:t>Visa Waiver Program was created in 1986 to facilitate travel and tourism</a:t>
            </a:r>
            <a:r>
              <a:rPr lang="en-US" sz="1200" dirty="0" smtClean="0"/>
              <a:t>.</a:t>
            </a:r>
            <a:r>
              <a:rPr lang="en-US" sz="1200" baseline="0" dirty="0" smtClean="0"/>
              <a:t>  While it has served its purpose times have changed since 1987.</a:t>
            </a:r>
            <a:endParaRPr lang="en-US" sz="1200" dirty="0"/>
          </a:p>
          <a:p>
            <a:pPr marL="174708" indent="-174708" defTabSz="931774">
              <a:buFont typeface="Arial" panose="020B0604020202020204" pitchFamily="34" charset="0"/>
              <a:buChar char="•"/>
              <a:defRPr/>
            </a:pPr>
            <a:endParaRPr lang="en-US" sz="1200" dirty="0"/>
          </a:p>
          <a:p>
            <a:pPr marL="174708" indent="-174708" defTabSz="931774">
              <a:buFont typeface="Arial" panose="020B0604020202020204" pitchFamily="34" charset="0"/>
              <a:buChar char="•"/>
              <a:defRPr/>
            </a:pPr>
            <a:r>
              <a:rPr lang="en-US" sz="1200" dirty="0"/>
              <a:t>The Visa Waiver Program has had a major positive impact on the U.S. economy and has contributed to national security by requiring partner countries to share terrorism and criminal </a:t>
            </a:r>
            <a:r>
              <a:rPr lang="en-US" sz="1200" dirty="0" smtClean="0"/>
              <a:t>information,</a:t>
            </a:r>
            <a:r>
              <a:rPr lang="en-US" sz="1200" baseline="0" dirty="0" smtClean="0"/>
              <a:t> however</a:t>
            </a:r>
            <a:r>
              <a:rPr lang="en-US" sz="1200" baseline="0" smtClean="0"/>
              <a:t>, more needs to be done.</a:t>
            </a:r>
            <a:endParaRPr lang="en-US" sz="1200" dirty="0"/>
          </a:p>
          <a:p>
            <a:pPr marL="174708" indent="-174708" defTabSz="931774">
              <a:buFont typeface="Arial" panose="020B0604020202020204" pitchFamily="34" charset="0"/>
              <a:buChar char="•"/>
              <a:defRPr/>
            </a:pPr>
            <a:endParaRPr lang="en-US" sz="1200" dirty="0"/>
          </a:p>
          <a:p>
            <a:pPr marL="174708" indent="-174708" defTabSz="931774">
              <a:buFont typeface="Arial" panose="020B0604020202020204" pitchFamily="34" charset="0"/>
              <a:buChar char="•"/>
              <a:defRPr/>
            </a:pPr>
            <a:r>
              <a:rPr lang="en-US" sz="1200" dirty="0"/>
              <a:t>According to the U.S. Travel Association, through the Visa Waiver Program in 2014 alone, more than 20.4 million passengers traveled to the United States (59% of overseas visitors), generating $190 billion in economic output and supporting nearly one million jobs. </a:t>
            </a:r>
          </a:p>
          <a:p>
            <a:pPr marL="174708" indent="-174708">
              <a:buFont typeface="Arial" panose="020B0604020202020204" pitchFamily="34" charset="0"/>
              <a:buChar char="•"/>
            </a:pPr>
            <a:endParaRPr lang="en-US" sz="1200" dirty="0"/>
          </a:p>
          <a:p>
            <a:pPr marL="174708" indent="-174708">
              <a:buFont typeface="Arial" panose="020B0604020202020204" pitchFamily="34" charset="0"/>
              <a:buChar char="•"/>
            </a:pPr>
            <a:r>
              <a:rPr lang="en-US" sz="1200" dirty="0"/>
              <a:t>The Visa Waiver program allows citizens of the 38 partner countries (map of countries on next slide) to travel to the United States without a visa. </a:t>
            </a:r>
          </a:p>
          <a:p>
            <a:pPr marL="174708" indent="-174708">
              <a:buFont typeface="Arial" panose="020B0604020202020204" pitchFamily="34" charset="0"/>
              <a:buChar char="•"/>
            </a:pPr>
            <a:endParaRPr lang="en-US" sz="1200" dirty="0"/>
          </a:p>
          <a:p>
            <a:pPr marL="174708" indent="-174708">
              <a:buFont typeface="Arial" panose="020B0604020202020204" pitchFamily="34" charset="0"/>
              <a:buChar char="•"/>
            </a:pPr>
            <a:r>
              <a:rPr lang="en-US" sz="1200" dirty="0"/>
              <a:t>In 2007, Congress added additional security requirements to the Visa Waiver Program which gave us the ability to pre-screen passengers before they boarded a flight to the United </a:t>
            </a:r>
            <a:r>
              <a:rPr lang="en-US" sz="1200" dirty="0" smtClean="0"/>
              <a:t>States.</a:t>
            </a:r>
            <a:endParaRPr lang="en-US" sz="1200" dirty="0"/>
          </a:p>
          <a:p>
            <a:pPr marL="174708" indent="-174708">
              <a:buFont typeface="Arial" panose="020B0604020202020204" pitchFamily="34" charset="0"/>
              <a:buChar char="•"/>
            </a:pPr>
            <a:endParaRPr lang="en-US" sz="1200" dirty="0"/>
          </a:p>
          <a:p>
            <a:pPr marL="174708" indent="-174708">
              <a:buFont typeface="Arial" panose="020B0604020202020204" pitchFamily="34" charset="0"/>
              <a:buChar char="•"/>
            </a:pPr>
            <a:r>
              <a:rPr lang="en-US" sz="1200" dirty="0"/>
              <a:t>This includes a pre-vetting background security check called ESTA (Electronic System for Travel Authorization), which is an abbreviated questionnaire similar to the visa application.</a:t>
            </a:r>
          </a:p>
          <a:p>
            <a:endParaRPr lang="en-US" sz="1200" dirty="0"/>
          </a:p>
          <a:p>
            <a:pPr marL="174708" indent="-174708">
              <a:buFont typeface="Arial" panose="020B0604020202020204" pitchFamily="34" charset="0"/>
              <a:buChar char="•"/>
            </a:pPr>
            <a:r>
              <a:rPr lang="en-US" sz="1200" dirty="0"/>
              <a:t>Nonetheless, inadequacies exist in current law that should be </a:t>
            </a:r>
            <a:r>
              <a:rPr lang="en-US" sz="1200" dirty="0" smtClean="0"/>
              <a:t>strengthened.</a:t>
            </a:r>
            <a:endParaRPr lang="en-US" sz="1200" dirty="0"/>
          </a:p>
          <a:p>
            <a:endParaRPr lang="en-US" sz="1200" dirty="0" smtClean="0"/>
          </a:p>
          <a:p>
            <a:endParaRPr lang="en-US" dirty="0"/>
          </a:p>
        </p:txBody>
      </p:sp>
      <p:sp>
        <p:nvSpPr>
          <p:cNvPr id="4" name="Slide Number Placeholder 3"/>
          <p:cNvSpPr>
            <a:spLocks noGrp="1"/>
          </p:cNvSpPr>
          <p:nvPr>
            <p:ph type="sldNum" sz="quarter" idx="10"/>
          </p:nvPr>
        </p:nvSpPr>
        <p:spPr/>
        <p:txBody>
          <a:bodyPr/>
          <a:lstStyle/>
          <a:p>
            <a:fld id="{6F22EDBA-BCA9-4454-AD0B-0F3423B6489A}" type="slidenum">
              <a:rPr lang="en-US" smtClean="0"/>
              <a:t>2</a:t>
            </a:fld>
            <a:endParaRPr lang="en-US"/>
          </a:p>
        </p:txBody>
      </p:sp>
    </p:spTree>
    <p:extLst>
      <p:ext uri="{BB962C8B-B14F-4D97-AF65-F5344CB8AC3E}">
        <p14:creationId xmlns:p14="http://schemas.microsoft.com/office/powerpoint/2010/main" val="1948430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Weaknesses</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Not Sharing Information –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security value of the VWP comes from other nations sharing their information with us.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effectLst/>
                <a:latin typeface="+mn-lt"/>
                <a:ea typeface="+mn-ea"/>
                <a:cs typeface="+mn-cs"/>
              </a:rPr>
              <a:t>Recent events prove that not all VWP countries are sharing information appropriately.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effectLst/>
                <a:latin typeface="+mn-lt"/>
                <a:ea typeface="+mn-ea"/>
                <a:cs typeface="+mn-cs"/>
              </a:rPr>
              <a:t>Currently, the Secretary does not have explicit authority to suspend countries for not sharing this information.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Similarly, there is no current timeline for how often countries must report lost and stolen passports to</a:t>
            </a:r>
            <a:r>
              <a:rPr lang="en-US" sz="1200" kern="1200" baseline="0" dirty="0" smtClean="0">
                <a:solidFill>
                  <a:schemeClr val="tx1"/>
                </a:solidFill>
                <a:effectLst/>
                <a:latin typeface="+mn-lt"/>
                <a:ea typeface="+mn-ea"/>
                <a:cs typeface="+mn-cs"/>
              </a:rPr>
              <a:t> INTERPOL</a:t>
            </a:r>
            <a:r>
              <a:rPr lang="en-US" sz="1200" kern="1200" dirty="0" smtClean="0">
                <a:solidFill>
                  <a:schemeClr val="tx1"/>
                </a:solidFill>
                <a:effectLst/>
                <a:latin typeface="+mn-lt"/>
                <a:ea typeface="+mn-ea"/>
                <a:cs typeface="+mn-cs"/>
              </a:rPr>
              <a:t>. </a:t>
            </a:r>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Foreign</a:t>
            </a:r>
            <a:r>
              <a:rPr lang="en-US" sz="1200" b="1" kern="1200" baseline="0" dirty="0" smtClean="0">
                <a:solidFill>
                  <a:schemeClr val="tx1"/>
                </a:solidFill>
                <a:effectLst/>
                <a:latin typeface="+mn-lt"/>
                <a:ea typeface="+mn-ea"/>
                <a:cs typeface="+mn-cs"/>
              </a:rPr>
              <a:t> Fighters (Iraq/Syria)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VWP citizens with ties to terrorist hotspots such as Iraq and Syria pose an increased risk if allowed into the United States.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smtClean="0">
                <a:solidFill>
                  <a:schemeClr val="tx1"/>
                </a:solidFill>
                <a:effectLst/>
                <a:latin typeface="+mn-lt"/>
                <a:ea typeface="+mn-ea"/>
                <a:cs typeface="+mn-cs"/>
              </a:rPr>
              <a:t>About</a:t>
            </a:r>
            <a:r>
              <a:rPr lang="en-US" sz="1200" b="1" kern="1200" dirty="0" smtClean="0">
                <a:solidFill>
                  <a:schemeClr val="tx1"/>
                </a:solidFill>
                <a:effectLst/>
                <a:latin typeface="+mn-lt"/>
                <a:ea typeface="+mn-ea"/>
                <a:cs typeface="+mn-cs"/>
              </a:rPr>
              <a:t> 5,000</a:t>
            </a:r>
            <a:r>
              <a:rPr lang="en-US" sz="1200" b="1" kern="1200" baseline="0" dirty="0" smtClean="0">
                <a:solidFill>
                  <a:schemeClr val="tx1"/>
                </a:solidFill>
                <a:effectLst/>
                <a:latin typeface="+mn-lt"/>
                <a:ea typeface="+mn-ea"/>
                <a:cs typeface="+mn-cs"/>
              </a:rPr>
              <a:t> Europeans </a:t>
            </a:r>
            <a:r>
              <a:rPr lang="en-US" sz="1200" b="0" kern="1200" baseline="0" dirty="0" smtClean="0">
                <a:solidFill>
                  <a:schemeClr val="tx1"/>
                </a:solidFill>
                <a:effectLst/>
                <a:latin typeface="+mn-lt"/>
                <a:ea typeface="+mn-ea"/>
                <a:cs typeface="+mn-cs"/>
              </a:rPr>
              <a:t>have gone to fight in Syria or Iraq.</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E-Passports –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Contains biographic (name, date of birth </a:t>
            </a:r>
            <a:r>
              <a:rPr lang="en-US" sz="1200" kern="1200" dirty="0" err="1" smtClean="0">
                <a:solidFill>
                  <a:schemeClr val="tx1"/>
                </a:solidFill>
                <a:effectLst/>
                <a:latin typeface="+mn-lt"/>
                <a:ea typeface="+mn-ea"/>
                <a:cs typeface="+mn-cs"/>
              </a:rPr>
              <a:t>etc</a:t>
            </a:r>
            <a:r>
              <a:rPr lang="en-US" sz="1200" kern="1200" dirty="0" smtClean="0">
                <a:solidFill>
                  <a:schemeClr val="tx1"/>
                </a:solidFill>
                <a:effectLst/>
                <a:latin typeface="+mn-lt"/>
                <a:ea typeface="+mn-ea"/>
                <a:cs typeface="+mn-cs"/>
              </a:rPr>
              <a:t>) and biometric (digital photo) information in an embedded chip.</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Currently, not all VWP travelers hold a secure electronic passport.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Without a secure</a:t>
            </a:r>
            <a:r>
              <a:rPr lang="en-US" sz="1200" kern="1200" baseline="0" dirty="0" smtClean="0">
                <a:solidFill>
                  <a:schemeClr val="tx1"/>
                </a:solidFill>
                <a:effectLst/>
                <a:latin typeface="+mn-lt"/>
                <a:ea typeface="+mn-ea"/>
                <a:cs typeface="+mn-cs"/>
              </a:rPr>
              <a:t>, fraud-resistant and electronic passport, it is difficult to ensure that the passport actually belongs to the traveler.</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0" lvl="0" indent="0">
              <a:buFont typeface="Arial" panose="020B0604020202020204" pitchFamily="34" charset="0"/>
              <a:buNone/>
            </a:pPr>
            <a:r>
              <a:rPr lang="en-US" sz="1200" b="1" kern="1200" dirty="0" smtClean="0">
                <a:solidFill>
                  <a:schemeClr val="tx1"/>
                </a:solidFill>
                <a:effectLst/>
                <a:latin typeface="+mn-lt"/>
                <a:ea typeface="+mn-ea"/>
                <a:cs typeface="+mn-cs"/>
              </a:rPr>
              <a:t>Not Screening Passengers Thoroughly-</a:t>
            </a:r>
            <a:r>
              <a:rPr lang="en-US" sz="1200" b="1" kern="1200" baseline="0" dirty="0" smtClean="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Currently only 2 VWP countries screen passengers against INTERPOL’s lost or stolen passport database.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United States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United Kingdom</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Doing so allows countries to ensure that no passengers are traveling on a stolen passport.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This issue came to light last year when we learned after the fact that a passenger on Malaysia flight 370 was traveling on a stolen passport. </a:t>
            </a:r>
            <a:endParaRPr lang="en-US" sz="1200" b="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INTERPOL</a:t>
            </a:r>
            <a:r>
              <a:rPr lang="en-US" sz="1200" kern="120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World’s largest international police organization.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190 ﻿member countries.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Provide member countries with operational support and international databases such as the Lost and Stolen Passport database to meet the growing challenges of fighting crime in the 21st century.</a:t>
            </a:r>
          </a:p>
          <a:p>
            <a:endParaRPr lang="en-US" dirty="0"/>
          </a:p>
        </p:txBody>
      </p:sp>
      <p:sp>
        <p:nvSpPr>
          <p:cNvPr id="4" name="Slide Number Placeholder 3"/>
          <p:cNvSpPr>
            <a:spLocks noGrp="1"/>
          </p:cNvSpPr>
          <p:nvPr>
            <p:ph type="sldNum" sz="quarter" idx="10"/>
          </p:nvPr>
        </p:nvSpPr>
        <p:spPr/>
        <p:txBody>
          <a:bodyPr/>
          <a:lstStyle/>
          <a:p>
            <a:fld id="{BD0A10E3-7286-D64E-9172-A45964FE9F21}" type="slidenum">
              <a:rPr lang="en-US" smtClean="0"/>
              <a:t>3</a:t>
            </a:fld>
            <a:endParaRPr lang="en-US"/>
          </a:p>
        </p:txBody>
      </p:sp>
    </p:spTree>
    <p:extLst>
      <p:ext uri="{BB962C8B-B14F-4D97-AF65-F5344CB8AC3E}">
        <p14:creationId xmlns:p14="http://schemas.microsoft.com/office/powerpoint/2010/main" val="2377807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HR 158 — The Visa Waiver Program Improvement and Terrorist Travel Prevention Act of 2015</a:t>
            </a:r>
            <a:endParaRPr lang="en-US" sz="2000" dirty="0" smtClean="0"/>
          </a:p>
          <a:p>
            <a:r>
              <a:rPr lang="en-US" dirty="0" smtClean="0"/>
              <a:t> </a:t>
            </a:r>
            <a:endParaRPr lang="en-US" sz="2000" dirty="0" smtClean="0"/>
          </a:p>
          <a:p>
            <a:pPr lvl="0"/>
            <a:r>
              <a:rPr lang="en-US" dirty="0" smtClean="0"/>
              <a:t>First introduced on September 15, 2014.</a:t>
            </a:r>
            <a:endParaRPr lang="en-US" sz="2000" dirty="0" smtClean="0"/>
          </a:p>
          <a:p>
            <a:pPr lvl="0"/>
            <a:r>
              <a:rPr lang="en-US" dirty="0" smtClean="0"/>
              <a:t>Re-introduced January 6, 2015.</a:t>
            </a:r>
            <a:endParaRPr lang="en-US" sz="2000" dirty="0" smtClean="0"/>
          </a:p>
          <a:p>
            <a:pPr lvl="0"/>
            <a:r>
              <a:rPr lang="en-US" dirty="0" smtClean="0"/>
              <a:t>Was the subject of two oversight hearings before the Border and Maritime Security Subcommittee of the Homeland Security Committee.</a:t>
            </a:r>
            <a:endParaRPr lang="en-US" sz="2000" dirty="0" smtClean="0"/>
          </a:p>
          <a:p>
            <a:pPr lvl="1"/>
            <a:r>
              <a:rPr lang="en-US" dirty="0" smtClean="0"/>
              <a:t>ONE FLIGHT AWAY: AN EXAMINATION OF THE THREAT POSED BY ISIS TERRORISTS WITH WESTERN PASSPORTS</a:t>
            </a:r>
          </a:p>
          <a:p>
            <a:pPr lvl="1"/>
            <a:r>
              <a:rPr lang="en-US" dirty="0" smtClean="0"/>
              <a:t>COMBATING TERRORIST TRAVEL: DOES THE VISA WAIVER PROGRAM KEEP OUR NATION SAFE?</a:t>
            </a:r>
          </a:p>
          <a:p>
            <a:pPr lvl="0"/>
            <a:r>
              <a:rPr lang="en-US" dirty="0" smtClean="0"/>
              <a:t>Approved unanimously by the Homeland Security Committee on June 25, 2015</a:t>
            </a:r>
          </a:p>
          <a:p>
            <a:endParaRPr lang="en-US" dirty="0"/>
          </a:p>
        </p:txBody>
      </p:sp>
      <p:sp>
        <p:nvSpPr>
          <p:cNvPr id="4" name="Slide Number Placeholder 3"/>
          <p:cNvSpPr>
            <a:spLocks noGrp="1"/>
          </p:cNvSpPr>
          <p:nvPr>
            <p:ph type="sldNum" sz="quarter" idx="10"/>
          </p:nvPr>
        </p:nvSpPr>
        <p:spPr/>
        <p:txBody>
          <a:bodyPr/>
          <a:lstStyle/>
          <a:p>
            <a:fld id="{BD0A10E3-7286-D64E-9172-A45964FE9F21}" type="slidenum">
              <a:rPr lang="en-US" smtClean="0"/>
              <a:t>4</a:t>
            </a:fld>
            <a:endParaRPr lang="en-US"/>
          </a:p>
        </p:txBody>
      </p:sp>
    </p:spTree>
    <p:extLst>
      <p:ext uri="{BB962C8B-B14F-4D97-AF65-F5344CB8AC3E}">
        <p14:creationId xmlns:p14="http://schemas.microsoft.com/office/powerpoint/2010/main" val="2639860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Information Sharing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H.R. 158 </a:t>
            </a:r>
            <a:r>
              <a:rPr lang="en-US" sz="1200" b="1" kern="1200" dirty="0" smtClean="0">
                <a:solidFill>
                  <a:schemeClr val="tx1"/>
                </a:solidFill>
                <a:effectLst/>
                <a:latin typeface="+mn-lt"/>
                <a:ea typeface="+mn-ea"/>
                <a:cs typeface="+mn-cs"/>
              </a:rPr>
              <a:t>mandates</a:t>
            </a:r>
            <a:r>
              <a:rPr lang="en-US" sz="1200" kern="1200" dirty="0" smtClean="0">
                <a:solidFill>
                  <a:schemeClr val="tx1"/>
                </a:solidFill>
                <a:effectLst/>
                <a:latin typeface="+mn-lt"/>
                <a:ea typeface="+mn-ea"/>
                <a:cs typeface="+mn-cs"/>
              </a:rPr>
              <a:t> that the Secretary of Homeland Security terminate a country’s VWP status for failure to share counterterrorism information.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The Secretary can only reinstate them in the program once they are fully compliant with the information sharing agreement.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If countries do not implement and abide by their information sharing agreements, they should not receive the benefits of the program.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This change will improve information sharing with VWP countries and better identify potential foreign fighters and terrorists.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Countries should also be fully and quickly sharing information with INTERPOL so that the databases are timely and accurate.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This bill requires that countries share the information within 24 hours of becoming aware of a lost or stolen passport.</a:t>
            </a:r>
          </a:p>
          <a:p>
            <a:endParaRPr lang="en-US" dirty="0" smtClean="0"/>
          </a:p>
          <a:p>
            <a:r>
              <a:rPr lang="en-US" b="1" dirty="0" smtClean="0"/>
              <a:t>Foreign Fighters –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H.R. 158 prevents travelers from VWP countries who are nationals of or have visited Iraq, Syria, and other nations with significant terrorist activity from traveling to the U.S. through the Visa Waiver Program.</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These</a:t>
            </a:r>
            <a:r>
              <a:rPr lang="en-US" sz="1200" kern="1200" baseline="0" dirty="0" smtClean="0">
                <a:solidFill>
                  <a:schemeClr val="tx1"/>
                </a:solidFill>
                <a:effectLst/>
                <a:latin typeface="+mn-lt"/>
                <a:ea typeface="+mn-ea"/>
                <a:cs typeface="+mn-cs"/>
              </a:rPr>
              <a:t> individuals would </a:t>
            </a:r>
            <a:r>
              <a:rPr lang="en-US" sz="1200" kern="1200" dirty="0" smtClean="0">
                <a:solidFill>
                  <a:schemeClr val="tx1"/>
                </a:solidFill>
                <a:effectLst/>
                <a:latin typeface="+mn-lt"/>
                <a:ea typeface="+mn-ea"/>
                <a:cs typeface="+mn-cs"/>
              </a:rPr>
              <a:t>by required to apply for a regular visa.</a:t>
            </a:r>
          </a:p>
          <a:p>
            <a:endParaRPr lang="en-US" dirty="0" smtClean="0"/>
          </a:p>
          <a:p>
            <a:r>
              <a:rPr lang="en-US" b="1" dirty="0" smtClean="0"/>
              <a:t>Electronic</a:t>
            </a:r>
            <a:r>
              <a:rPr lang="en-US" b="1" baseline="0" dirty="0" smtClean="0"/>
              <a:t> Passports –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H.R. 158 requires all VWP countries to issue its citizens electronic</a:t>
            </a:r>
            <a:r>
              <a:rPr lang="en-US" sz="1200" kern="1200" baseline="0" dirty="0" smtClean="0">
                <a:solidFill>
                  <a:schemeClr val="tx1"/>
                </a:solidFill>
                <a:effectLst/>
                <a:latin typeface="+mn-lt"/>
                <a:ea typeface="+mn-ea"/>
                <a:cs typeface="+mn-cs"/>
              </a:rPr>
              <a:t> passports.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H.R. 158 also requires all VWP travelers have a current electronic</a:t>
            </a:r>
            <a:r>
              <a:rPr lang="en-US" sz="1200" kern="1200" baseline="0" dirty="0" smtClean="0">
                <a:solidFill>
                  <a:schemeClr val="tx1"/>
                </a:solidFill>
                <a:effectLst/>
                <a:latin typeface="+mn-lt"/>
                <a:ea typeface="+mn-ea"/>
                <a:cs typeface="+mn-cs"/>
              </a:rPr>
              <a:t> passport.</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Electronic passports significantly increase our confidence that the traveler is using an authentic passport and the passport actually belongs to that person.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requirement for all VWP travelers to use e-passports by April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2016 is in line with existing DHS policy.  </a:t>
            </a:r>
          </a:p>
          <a:p>
            <a:endParaRPr lang="en-US" dirty="0" smtClean="0"/>
          </a:p>
          <a:p>
            <a:pPr marL="0" lvl="0" indent="0">
              <a:buFont typeface="Arial" panose="020B0604020202020204" pitchFamily="34" charset="0"/>
              <a:buNone/>
            </a:pPr>
            <a:r>
              <a:rPr lang="en-US" sz="1200" b="1" kern="1200" dirty="0" smtClean="0">
                <a:solidFill>
                  <a:schemeClr val="tx1"/>
                </a:solidFill>
                <a:effectLst/>
                <a:latin typeface="+mn-lt"/>
                <a:ea typeface="+mn-ea"/>
                <a:cs typeface="+mn-cs"/>
              </a:rPr>
              <a:t>Not Screening Passengers Thoroughly-</a:t>
            </a:r>
            <a:r>
              <a:rPr lang="en-US" sz="1200" b="1" kern="1200" baseline="0" dirty="0" smtClean="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H.R. 158 requires all Visa Waiver Program countries to screen passengers against INTERPOL’s database.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Not screening passengers appropriately results</a:t>
            </a:r>
            <a:r>
              <a:rPr lang="en-US" sz="1200" kern="1200" baseline="0" dirty="0" smtClean="0">
                <a:solidFill>
                  <a:schemeClr val="tx1"/>
                </a:solidFill>
                <a:effectLst/>
                <a:latin typeface="+mn-lt"/>
                <a:ea typeface="+mn-ea"/>
                <a:cs typeface="+mn-cs"/>
              </a:rPr>
              <a:t> in </a:t>
            </a:r>
            <a:r>
              <a:rPr lang="en-US" sz="1200" b="1" kern="1200" baseline="0" dirty="0" smtClean="0">
                <a:solidFill>
                  <a:schemeClr val="tx1"/>
                </a:solidFill>
                <a:effectLst/>
                <a:latin typeface="+mn-lt"/>
                <a:ea typeface="+mn-ea"/>
                <a:cs typeface="+mn-cs"/>
              </a:rPr>
              <a:t>termination</a:t>
            </a:r>
            <a:r>
              <a:rPr lang="en-US" sz="1200" b="0" kern="1200" baseline="0" dirty="0" smtClean="0">
                <a:solidFill>
                  <a:schemeClr val="tx1"/>
                </a:solidFill>
                <a:effectLst/>
                <a:latin typeface="+mn-lt"/>
                <a:ea typeface="+mn-ea"/>
                <a:cs typeface="+mn-cs"/>
              </a:rPr>
              <a:t> of</a:t>
            </a:r>
            <a:r>
              <a:rPr lang="en-US" sz="1200" kern="1200" dirty="0" smtClean="0">
                <a:solidFill>
                  <a:schemeClr val="tx1"/>
                </a:solidFill>
                <a:effectLst/>
                <a:latin typeface="+mn-lt"/>
                <a:ea typeface="+mn-ea"/>
                <a:cs typeface="+mn-cs"/>
              </a:rPr>
              <a:t> that country from the Visa Waiver Program.</a:t>
            </a:r>
            <a:r>
              <a:rPr lang="en-US" dirty="0" smtClean="0"/>
              <a:t/>
            </a:r>
            <a:br>
              <a:rPr lang="en-US" dirty="0" smtClean="0"/>
            </a:br>
            <a:endParaRPr lang="en-US" dirty="0" smtClean="0"/>
          </a:p>
          <a:p>
            <a:r>
              <a:rPr lang="en-US" sz="1200" b="1" kern="1200" dirty="0" smtClean="0">
                <a:solidFill>
                  <a:schemeClr val="tx1"/>
                </a:solidFill>
                <a:effectLst/>
                <a:latin typeface="+mn-lt"/>
                <a:ea typeface="+mn-ea"/>
                <a:cs typeface="+mn-cs"/>
              </a:rPr>
              <a:t>High Risk Program Countries</a:t>
            </a:r>
            <a:endParaRPr lang="en-US"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H.R. 158 requires the Secretary of Homeland Security, in consultation with the Secretary of State and the Director of National Intelligence, to conduct intelligence and threat assessments on current VWP counties.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Thre</a:t>
            </a:r>
            <a:r>
              <a:rPr lang="en-US" sz="1200" kern="1200" baseline="0" dirty="0" smtClean="0">
                <a:solidFill>
                  <a:schemeClr val="tx1"/>
                </a:solidFill>
                <a:effectLst/>
                <a:latin typeface="+mn-lt"/>
                <a:ea typeface="+mn-ea"/>
                <a:cs typeface="+mn-cs"/>
              </a:rPr>
              <a:t>at assessment will </a:t>
            </a:r>
            <a:r>
              <a:rPr lang="en-US" sz="1200" kern="1200" dirty="0" smtClean="0">
                <a:solidFill>
                  <a:schemeClr val="tx1"/>
                </a:solidFill>
                <a:effectLst/>
                <a:latin typeface="+mn-lt"/>
                <a:ea typeface="+mn-ea"/>
                <a:cs typeface="+mn-cs"/>
              </a:rPr>
              <a:t>identify which countries may be high-risk for terrorist travel.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Additionally, countries can be suspended from the program if they present a high-risk to national security of the U.S.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Requires a report to Congress that evaluates and provides a threat assessment for each VWP country determined to be a high risk to the national security of the U.S.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D0A10E3-7286-D64E-9172-A45964FE9F21}" type="slidenum">
              <a:rPr lang="en-US" smtClean="0"/>
              <a:t>5</a:t>
            </a:fld>
            <a:endParaRPr lang="en-US"/>
          </a:p>
        </p:txBody>
      </p:sp>
    </p:spTree>
    <p:extLst>
      <p:ext uri="{BB962C8B-B14F-4D97-AF65-F5344CB8AC3E}">
        <p14:creationId xmlns:p14="http://schemas.microsoft.com/office/powerpoint/2010/main" val="787470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9A1AA9-2FAF-4D32-8B4D-C8E50A442B25}"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2337866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9A1AA9-2FAF-4D32-8B4D-C8E50A442B25}"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335472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9A1AA9-2FAF-4D32-8B4D-C8E50A442B25}"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3700461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9A1AA9-2FAF-4D32-8B4D-C8E50A442B25}"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172282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9A1AA9-2FAF-4D32-8B4D-C8E50A442B25}"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229027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9A1AA9-2FAF-4D32-8B4D-C8E50A442B25}"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2015509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9A1AA9-2FAF-4D32-8B4D-C8E50A442B25}"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1277941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9A1AA9-2FAF-4D32-8B4D-C8E50A442B25}"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168840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9A1AA9-2FAF-4D32-8B4D-C8E50A442B25}"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24377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9A1AA9-2FAF-4D32-8B4D-C8E50A442B25}"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3316141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9A1AA9-2FAF-4D32-8B4D-C8E50A442B25}"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3B948-360F-4587-BAB3-AE25D89267C5}" type="slidenum">
              <a:rPr lang="en-US" smtClean="0"/>
              <a:t>‹#›</a:t>
            </a:fld>
            <a:endParaRPr lang="en-US"/>
          </a:p>
        </p:txBody>
      </p:sp>
    </p:spTree>
    <p:extLst>
      <p:ext uri="{BB962C8B-B14F-4D97-AF65-F5344CB8AC3E}">
        <p14:creationId xmlns:p14="http://schemas.microsoft.com/office/powerpoint/2010/main" val="169000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9A1AA9-2FAF-4D32-8B4D-C8E50A442B25}" type="datetimeFigureOut">
              <a:rPr lang="en-US" smtClean="0"/>
              <a:t>12/2/2015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3B948-360F-4587-BAB3-AE25D89267C5}" type="slidenum">
              <a:rPr lang="en-US" smtClean="0"/>
              <a:t>‹#›</a:t>
            </a:fld>
            <a:endParaRPr lang="en-US"/>
          </a:p>
        </p:txBody>
      </p:sp>
    </p:spTree>
    <p:extLst>
      <p:ext uri="{BB962C8B-B14F-4D97-AF65-F5344CB8AC3E}">
        <p14:creationId xmlns:p14="http://schemas.microsoft.com/office/powerpoint/2010/main" val="395275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836645" y="5925979"/>
            <a:ext cx="2133600" cy="246221"/>
          </a:xfrm>
          <a:prstGeom prst="rect">
            <a:avLst/>
          </a:prstGeom>
          <a:noFill/>
        </p:spPr>
        <p:txBody>
          <a:bodyPr wrap="square" rtlCol="0">
            <a:spAutoFit/>
          </a:bodyPr>
          <a:lstStyle/>
          <a:p>
            <a:pPr algn="r"/>
            <a:r>
              <a:rPr lang="en-US" sz="1000" dirty="0" smtClean="0">
                <a:solidFill>
                  <a:schemeClr val="bg1"/>
                </a:solidFill>
              </a:rPr>
              <a:t>December 2015</a:t>
            </a:r>
            <a:endParaRPr lang="en-US" sz="1000" dirty="0">
              <a:solidFill>
                <a:schemeClr val="bg1"/>
              </a:solidFill>
            </a:endParaRPr>
          </a:p>
        </p:txBody>
      </p:sp>
      <p:sp>
        <p:nvSpPr>
          <p:cNvPr id="6" name="TextBox 5"/>
          <p:cNvSpPr txBox="1"/>
          <p:nvPr/>
        </p:nvSpPr>
        <p:spPr>
          <a:xfrm>
            <a:off x="838200" y="5933695"/>
            <a:ext cx="2133600" cy="246221"/>
          </a:xfrm>
          <a:prstGeom prst="rect">
            <a:avLst/>
          </a:prstGeom>
          <a:noFill/>
        </p:spPr>
        <p:txBody>
          <a:bodyPr wrap="square" rtlCol="0">
            <a:spAutoFit/>
          </a:bodyPr>
          <a:lstStyle/>
          <a:p>
            <a:pPr algn="r"/>
            <a:r>
              <a:rPr lang="en-US" sz="1000" dirty="0" smtClean="0">
                <a:solidFill>
                  <a:srgbClr val="243B77"/>
                </a:solidFill>
              </a:rPr>
              <a:t>December 2015</a:t>
            </a:r>
            <a:endParaRPr lang="en-US" sz="1000" dirty="0">
              <a:solidFill>
                <a:srgbClr val="243B77"/>
              </a:solidFill>
            </a:endParaRPr>
          </a:p>
        </p:txBody>
      </p:sp>
      <p:sp>
        <p:nvSpPr>
          <p:cNvPr id="11" name="TextBox 10"/>
          <p:cNvSpPr txBox="1"/>
          <p:nvPr/>
        </p:nvSpPr>
        <p:spPr>
          <a:xfrm>
            <a:off x="4038600" y="228600"/>
            <a:ext cx="3962400" cy="246221"/>
          </a:xfrm>
          <a:prstGeom prst="rect">
            <a:avLst/>
          </a:prstGeom>
          <a:noFill/>
        </p:spPr>
        <p:txBody>
          <a:bodyPr wrap="square" rtlCol="0">
            <a:spAutoFit/>
          </a:bodyPr>
          <a:lstStyle/>
          <a:p>
            <a:r>
              <a:rPr lang="en-US" sz="1000" dirty="0" smtClean="0">
                <a:solidFill>
                  <a:srgbClr val="243B77"/>
                </a:solidFill>
              </a:rPr>
              <a:t>Visa Waiver Program Improvement &amp; Terrorist </a:t>
            </a:r>
            <a:r>
              <a:rPr lang="en-US" sz="1000" smtClean="0">
                <a:solidFill>
                  <a:srgbClr val="243B77"/>
                </a:solidFill>
              </a:rPr>
              <a:t>Travel Prevention Act</a:t>
            </a:r>
            <a:endParaRPr lang="en-US" sz="1000" dirty="0">
              <a:solidFill>
                <a:srgbClr val="243B77"/>
              </a:solidFill>
            </a:endParaRPr>
          </a:p>
        </p:txBody>
      </p:sp>
    </p:spTree>
    <p:extLst>
      <p:ext uri="{BB962C8B-B14F-4D97-AF65-F5344CB8AC3E}">
        <p14:creationId xmlns:p14="http://schemas.microsoft.com/office/powerpoint/2010/main" val="3289751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836645" y="5925979"/>
            <a:ext cx="2133600" cy="246221"/>
          </a:xfrm>
          <a:prstGeom prst="rect">
            <a:avLst/>
          </a:prstGeom>
          <a:noFill/>
        </p:spPr>
        <p:txBody>
          <a:bodyPr wrap="square" rtlCol="0">
            <a:spAutoFit/>
          </a:bodyPr>
          <a:lstStyle/>
          <a:p>
            <a:pPr algn="r"/>
            <a:r>
              <a:rPr lang="en-US" sz="1000" dirty="0" smtClean="0">
                <a:solidFill>
                  <a:schemeClr val="bg1"/>
                </a:solidFill>
              </a:rPr>
              <a:t>December 2015</a:t>
            </a:r>
            <a:endParaRPr lang="en-US" sz="1000" dirty="0">
              <a:solidFill>
                <a:schemeClr val="bg1"/>
              </a:solidFill>
            </a:endParaRPr>
          </a:p>
        </p:txBody>
      </p:sp>
      <p:sp>
        <p:nvSpPr>
          <p:cNvPr id="9" name="TextBox 8"/>
          <p:cNvSpPr txBox="1"/>
          <p:nvPr/>
        </p:nvSpPr>
        <p:spPr>
          <a:xfrm>
            <a:off x="845976" y="1201579"/>
            <a:ext cx="2133600" cy="2308324"/>
          </a:xfrm>
          <a:prstGeom prst="rect">
            <a:avLst/>
          </a:prstGeom>
          <a:noFill/>
        </p:spPr>
        <p:txBody>
          <a:bodyPr wrap="square" rtlCol="0">
            <a:spAutoFit/>
          </a:bodyPr>
          <a:lstStyle/>
          <a:p>
            <a:pPr algn="r"/>
            <a:r>
              <a:rPr lang="en-US" sz="2400" dirty="0" smtClean="0">
                <a:solidFill>
                  <a:schemeClr val="bg1"/>
                </a:solidFill>
              </a:rPr>
              <a:t>What is the Visa Waiver Program?</a:t>
            </a:r>
            <a:endParaRPr lang="en-US" sz="2400" dirty="0">
              <a:solidFill>
                <a:schemeClr val="bg1"/>
              </a:solidFill>
            </a:endParaRPr>
          </a:p>
          <a:p>
            <a:pPr algn="r"/>
            <a:endParaRPr lang="en-US" sz="2400" dirty="0" smtClean="0">
              <a:solidFill>
                <a:schemeClr val="bg1"/>
              </a:solidFill>
            </a:endParaRPr>
          </a:p>
          <a:p>
            <a:pPr algn="r"/>
            <a:endParaRPr lang="en-US" sz="2400" dirty="0">
              <a:solidFill>
                <a:schemeClr val="bg1"/>
              </a:solidFill>
            </a:endParaRPr>
          </a:p>
          <a:p>
            <a:pPr algn="r"/>
            <a:endParaRPr lang="en-US" sz="2400" dirty="0" smtClean="0">
              <a:solidFill>
                <a:schemeClr val="bg1"/>
              </a:solidFill>
            </a:endParaRPr>
          </a:p>
        </p:txBody>
      </p:sp>
      <p:sp>
        <p:nvSpPr>
          <p:cNvPr id="3" name="TextBox 2"/>
          <p:cNvSpPr txBox="1"/>
          <p:nvPr/>
        </p:nvSpPr>
        <p:spPr>
          <a:xfrm>
            <a:off x="3429000" y="609600"/>
            <a:ext cx="5562600" cy="5740033"/>
          </a:xfrm>
          <a:prstGeom prst="rect">
            <a:avLst/>
          </a:prstGeom>
          <a:noFill/>
        </p:spPr>
        <p:txBody>
          <a:bodyPr wrap="square" rtlCol="0">
            <a:spAutoFit/>
          </a:bodyPr>
          <a:lstStyle/>
          <a:p>
            <a:pPr marL="285750" indent="-285750">
              <a:buFont typeface="Arial" panose="020B0604020202020204" pitchFamily="34" charset="0"/>
              <a:buChar char="•"/>
            </a:pPr>
            <a:r>
              <a:rPr lang="en-US" sz="1900" dirty="0" smtClean="0"/>
              <a:t>Established in 1986 as an </a:t>
            </a:r>
            <a:r>
              <a:rPr lang="en-US" sz="1900" b="1" dirty="0" smtClean="0"/>
              <a:t>economic program; </a:t>
            </a:r>
            <a:r>
              <a:rPr lang="en-US" sz="1900" dirty="0" smtClean="0"/>
              <a:t>provides positive impact on the </a:t>
            </a:r>
            <a:r>
              <a:rPr lang="en-US" sz="1900" b="1" dirty="0" smtClean="0"/>
              <a:t>U.S. economy </a:t>
            </a:r>
            <a:r>
              <a:rPr lang="en-US" sz="1900" dirty="0" smtClean="0"/>
              <a:t>through increased trade and tourism</a:t>
            </a:r>
          </a:p>
          <a:p>
            <a:endParaRPr lang="en-US" sz="1900" b="1" dirty="0"/>
          </a:p>
          <a:p>
            <a:pPr marL="285750" indent="-285750">
              <a:buFont typeface="Arial" panose="020B0604020202020204" pitchFamily="34" charset="0"/>
              <a:buChar char="•"/>
            </a:pPr>
            <a:r>
              <a:rPr lang="en-US" sz="1900" dirty="0" smtClean="0"/>
              <a:t>Grown to </a:t>
            </a:r>
            <a:r>
              <a:rPr lang="en-US" sz="1900" b="1" dirty="0" smtClean="0"/>
              <a:t>38 countries</a:t>
            </a:r>
            <a:r>
              <a:rPr lang="en-US" sz="1900" dirty="0" smtClean="0"/>
              <a:t>; their citizens can travel to U.S. without a visa or in person consular interview, for up to 90 days, but are still given background security checks</a:t>
            </a:r>
          </a:p>
          <a:p>
            <a:pPr marL="285750" indent="-285750">
              <a:buFont typeface="Arial" panose="020B0604020202020204" pitchFamily="34" charset="0"/>
              <a:buChar char="•"/>
            </a:pPr>
            <a:endParaRPr lang="en-US" sz="1900" dirty="0" smtClean="0"/>
          </a:p>
          <a:p>
            <a:pPr marL="285750" indent="-285750">
              <a:buFont typeface="Arial" panose="020B0604020202020204" pitchFamily="34" charset="0"/>
              <a:buChar char="•"/>
            </a:pPr>
            <a:r>
              <a:rPr lang="en-US" sz="1900" dirty="0" smtClean="0"/>
              <a:t>In return, </a:t>
            </a:r>
            <a:r>
              <a:rPr lang="en-US" sz="1900" b="1" dirty="0" smtClean="0"/>
              <a:t>U.S. citizens </a:t>
            </a:r>
            <a:r>
              <a:rPr lang="en-US" sz="1900" dirty="0" smtClean="0"/>
              <a:t>get to travel to those countries visa-free</a:t>
            </a:r>
          </a:p>
          <a:p>
            <a:pPr marL="285750" indent="-285750">
              <a:buFont typeface="Arial" panose="020B0604020202020204" pitchFamily="34" charset="0"/>
              <a:buChar char="•"/>
            </a:pPr>
            <a:endParaRPr lang="en-US" sz="1900" dirty="0" smtClean="0"/>
          </a:p>
          <a:p>
            <a:pPr marL="285750" indent="-285750">
              <a:buFont typeface="Arial" panose="020B0604020202020204" pitchFamily="34" charset="0"/>
              <a:buChar char="•"/>
            </a:pPr>
            <a:r>
              <a:rPr lang="en-US" sz="1900" dirty="0" smtClean="0"/>
              <a:t>In 2007, DHS implemented the</a:t>
            </a:r>
            <a:r>
              <a:rPr lang="en-US" sz="1900" b="1" dirty="0" smtClean="0"/>
              <a:t> Electronic System for Travel Authorization</a:t>
            </a:r>
            <a:r>
              <a:rPr lang="en-US" sz="1900" dirty="0" smtClean="0"/>
              <a:t> to provide a security screening to reflect the national security needs in a post 9/11 world, but more needs to be done</a:t>
            </a:r>
            <a:endParaRPr lang="en-US" sz="1900" dirty="0"/>
          </a:p>
          <a:p>
            <a:endParaRPr lang="en-US" sz="1900" dirty="0" smtClean="0"/>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endParaRPr lang="en-US" sz="2200" dirty="0" smtClean="0"/>
          </a:p>
        </p:txBody>
      </p:sp>
      <p:sp>
        <p:nvSpPr>
          <p:cNvPr id="10" name="TextBox 9"/>
          <p:cNvSpPr txBox="1"/>
          <p:nvPr/>
        </p:nvSpPr>
        <p:spPr>
          <a:xfrm>
            <a:off x="4038600" y="228600"/>
            <a:ext cx="3962400" cy="246221"/>
          </a:xfrm>
          <a:prstGeom prst="rect">
            <a:avLst/>
          </a:prstGeom>
          <a:noFill/>
        </p:spPr>
        <p:txBody>
          <a:bodyPr wrap="square" rtlCol="0">
            <a:spAutoFit/>
          </a:bodyPr>
          <a:lstStyle/>
          <a:p>
            <a:r>
              <a:rPr lang="en-US" sz="1000" dirty="0" smtClean="0">
                <a:solidFill>
                  <a:srgbClr val="243B77"/>
                </a:solidFill>
              </a:rPr>
              <a:t>Visa Waiver Program Improvement &amp; Terrorist </a:t>
            </a:r>
            <a:r>
              <a:rPr lang="en-US" sz="1000" smtClean="0">
                <a:solidFill>
                  <a:srgbClr val="243B77"/>
                </a:solidFill>
              </a:rPr>
              <a:t>Travel Prevention Act</a:t>
            </a:r>
            <a:endParaRPr lang="en-US" sz="1000" dirty="0">
              <a:solidFill>
                <a:srgbClr val="243B77"/>
              </a:solidFill>
            </a:endParaRPr>
          </a:p>
        </p:txBody>
      </p:sp>
    </p:spTree>
    <p:extLst>
      <p:ext uri="{BB962C8B-B14F-4D97-AF65-F5344CB8AC3E}">
        <p14:creationId xmlns:p14="http://schemas.microsoft.com/office/powerpoint/2010/main" val="1484210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836645" y="5925979"/>
            <a:ext cx="2133600" cy="246221"/>
          </a:xfrm>
          <a:prstGeom prst="rect">
            <a:avLst/>
          </a:prstGeom>
          <a:noFill/>
        </p:spPr>
        <p:txBody>
          <a:bodyPr wrap="square" rtlCol="0">
            <a:spAutoFit/>
          </a:bodyPr>
          <a:lstStyle/>
          <a:p>
            <a:pPr algn="r"/>
            <a:r>
              <a:rPr lang="en-US" sz="1000" dirty="0" smtClean="0">
                <a:solidFill>
                  <a:schemeClr val="bg1"/>
                </a:solidFill>
              </a:rPr>
              <a:t>December 2015</a:t>
            </a:r>
            <a:endParaRPr lang="en-US" sz="1000" dirty="0">
              <a:solidFill>
                <a:schemeClr val="bg1"/>
              </a:solidFill>
            </a:endParaRPr>
          </a:p>
        </p:txBody>
      </p:sp>
      <p:sp>
        <p:nvSpPr>
          <p:cNvPr id="9" name="TextBox 8"/>
          <p:cNvSpPr txBox="1"/>
          <p:nvPr/>
        </p:nvSpPr>
        <p:spPr>
          <a:xfrm>
            <a:off x="685800" y="1201579"/>
            <a:ext cx="2293776" cy="2677656"/>
          </a:xfrm>
          <a:prstGeom prst="rect">
            <a:avLst/>
          </a:prstGeom>
          <a:noFill/>
        </p:spPr>
        <p:txBody>
          <a:bodyPr wrap="square" rtlCol="0">
            <a:spAutoFit/>
          </a:bodyPr>
          <a:lstStyle/>
          <a:p>
            <a:pPr algn="r"/>
            <a:r>
              <a:rPr lang="en-US" sz="2400" smtClean="0">
                <a:solidFill>
                  <a:schemeClr val="bg1"/>
                </a:solidFill>
              </a:rPr>
              <a:t>Visa Waiver Program  </a:t>
            </a:r>
            <a:r>
              <a:rPr lang="en-US" sz="2400" dirty="0" smtClean="0">
                <a:solidFill>
                  <a:schemeClr val="bg1"/>
                </a:solidFill>
              </a:rPr>
              <a:t>Problems</a:t>
            </a:r>
          </a:p>
          <a:p>
            <a:pPr algn="r"/>
            <a:endParaRPr lang="en-US" sz="2400" dirty="0">
              <a:solidFill>
                <a:schemeClr val="bg1"/>
              </a:solidFill>
            </a:endParaRPr>
          </a:p>
          <a:p>
            <a:pPr algn="r"/>
            <a:endParaRPr lang="en-US" sz="2400" dirty="0" smtClean="0">
              <a:solidFill>
                <a:schemeClr val="bg1"/>
              </a:solidFill>
            </a:endParaRPr>
          </a:p>
          <a:p>
            <a:pPr algn="r"/>
            <a:endParaRPr lang="en-US" sz="2400" dirty="0">
              <a:solidFill>
                <a:schemeClr val="bg1"/>
              </a:solidFill>
            </a:endParaRPr>
          </a:p>
          <a:p>
            <a:pPr algn="r"/>
            <a:endParaRPr lang="en-US" sz="2400" dirty="0" smtClean="0">
              <a:solidFill>
                <a:schemeClr val="bg1"/>
              </a:solidFill>
            </a:endParaRPr>
          </a:p>
        </p:txBody>
      </p:sp>
      <p:sp>
        <p:nvSpPr>
          <p:cNvPr id="3" name="TextBox 2"/>
          <p:cNvSpPr txBox="1"/>
          <p:nvPr/>
        </p:nvSpPr>
        <p:spPr>
          <a:xfrm>
            <a:off x="3453213" y="609600"/>
            <a:ext cx="5562600" cy="6247864"/>
          </a:xfrm>
          <a:prstGeom prst="rect">
            <a:avLst/>
          </a:prstGeom>
          <a:noFill/>
        </p:spPr>
        <p:txBody>
          <a:bodyPr wrap="square" rtlCol="0">
            <a:spAutoFit/>
          </a:bodyPr>
          <a:lstStyle/>
          <a:p>
            <a:pPr marL="285750" indent="-285750">
              <a:buFont typeface="Arial" panose="020B0604020202020204" pitchFamily="34" charset="0"/>
              <a:buChar char="•"/>
            </a:pPr>
            <a:r>
              <a:rPr lang="en-US" dirty="0"/>
              <a:t>Some VWP </a:t>
            </a:r>
            <a:r>
              <a:rPr lang="en-US" dirty="0" smtClean="0"/>
              <a:t>countries are </a:t>
            </a:r>
            <a:r>
              <a:rPr lang="en-US" b="1" dirty="0"/>
              <a:t>not sharing counterterrorism info </a:t>
            </a:r>
            <a:r>
              <a:rPr lang="en-US" dirty="0"/>
              <a:t>regularly or </a:t>
            </a:r>
            <a:r>
              <a:rPr lang="en-US" dirty="0" smtClean="0"/>
              <a:t>quickly</a:t>
            </a:r>
          </a:p>
          <a:p>
            <a:pPr marL="285750" indent="-285750">
              <a:buFont typeface="Arial" panose="020B0604020202020204" pitchFamily="34" charset="0"/>
              <a:buChar char="•"/>
            </a:pPr>
            <a:endParaRPr lang="en-US" sz="1000" dirty="0" smtClean="0"/>
          </a:p>
          <a:p>
            <a:pPr marL="914400" lvl="1" indent="-457200">
              <a:buFont typeface="Courier New" panose="02070309020205020404" pitchFamily="49" charset="0"/>
              <a:buChar char="o"/>
            </a:pPr>
            <a:r>
              <a:rPr lang="en-US" dirty="0" smtClean="0"/>
              <a:t>There is no substitute for information sharing</a:t>
            </a:r>
          </a:p>
          <a:p>
            <a:pPr marL="914400" lvl="1" indent="-457200">
              <a:buFont typeface="Courier New" panose="02070309020205020404" pitchFamily="49" charset="0"/>
              <a:buChar char="o"/>
            </a:pPr>
            <a:endParaRPr lang="en-US" sz="1000" dirty="0" smtClean="0"/>
          </a:p>
          <a:p>
            <a:pPr marL="285750" indent="-285750">
              <a:buFont typeface="Arial" panose="020B0604020202020204" pitchFamily="34" charset="0"/>
              <a:buChar char="•"/>
            </a:pPr>
            <a:r>
              <a:rPr lang="en-US" dirty="0" smtClean="0"/>
              <a:t>After several of the most recent terror attacks in Europe, EU Law Enforcement officials provided names to the U.S. Intelligence community </a:t>
            </a:r>
            <a:r>
              <a:rPr lang="en-US" b="1" dirty="0" smtClean="0"/>
              <a:t>that were not known to us</a:t>
            </a:r>
            <a:r>
              <a:rPr lang="en-US" dirty="0" smtClean="0"/>
              <a:t>.</a:t>
            </a:r>
            <a:endParaRPr lang="en-US" dirty="0"/>
          </a:p>
          <a:p>
            <a:pPr marL="285750" indent="-285750">
              <a:buFont typeface="Arial" panose="020B0604020202020204" pitchFamily="34" charset="0"/>
              <a:buChar char="•"/>
            </a:pPr>
            <a:endParaRPr lang="en-US" sz="1000" dirty="0"/>
          </a:p>
          <a:p>
            <a:pPr marL="285750" indent="-285750">
              <a:buFont typeface="Arial" panose="020B0604020202020204" pitchFamily="34" charset="0"/>
              <a:buChar char="•"/>
            </a:pPr>
            <a:r>
              <a:rPr lang="en-US" b="1" dirty="0" smtClean="0"/>
              <a:t>~5,000 Europeans </a:t>
            </a:r>
            <a:r>
              <a:rPr lang="en-US" dirty="0" smtClean="0"/>
              <a:t>have gone to fight in Syria/Iraq—most are from VWP countries which allows them </a:t>
            </a:r>
            <a:r>
              <a:rPr lang="en-US" b="1" dirty="0" smtClean="0"/>
              <a:t>easier entry </a:t>
            </a:r>
            <a:r>
              <a:rPr lang="en-US" dirty="0" smtClean="0"/>
              <a:t>to the U.S.</a:t>
            </a:r>
          </a:p>
          <a:p>
            <a:pPr marL="285750" lvl="0" indent="-285750">
              <a:buFont typeface="Arial" panose="020B0604020202020204" pitchFamily="34" charset="0"/>
              <a:buChar char="•"/>
            </a:pPr>
            <a:endParaRPr lang="en-US" sz="1000" dirty="0" smtClean="0">
              <a:solidFill>
                <a:prstClr val="black"/>
              </a:solidFill>
            </a:endParaRPr>
          </a:p>
          <a:p>
            <a:pPr marL="285750" lvl="0" indent="-285750">
              <a:buFont typeface="Arial" panose="020B0604020202020204" pitchFamily="34" charset="0"/>
              <a:buChar char="•"/>
            </a:pPr>
            <a:r>
              <a:rPr lang="en-US" dirty="0" smtClean="0">
                <a:solidFill>
                  <a:prstClr val="black"/>
                </a:solidFill>
              </a:rPr>
              <a:t>Not </a:t>
            </a:r>
            <a:r>
              <a:rPr lang="en-US" dirty="0">
                <a:solidFill>
                  <a:prstClr val="black"/>
                </a:solidFill>
              </a:rPr>
              <a:t>every </a:t>
            </a:r>
            <a:r>
              <a:rPr lang="en-US" dirty="0" smtClean="0">
                <a:solidFill>
                  <a:prstClr val="black"/>
                </a:solidFill>
              </a:rPr>
              <a:t>VWP country issues </a:t>
            </a:r>
            <a:r>
              <a:rPr lang="en-US" dirty="0">
                <a:solidFill>
                  <a:prstClr val="black"/>
                </a:solidFill>
              </a:rPr>
              <a:t>all </a:t>
            </a:r>
            <a:r>
              <a:rPr lang="en-US" dirty="0" smtClean="0">
                <a:solidFill>
                  <a:prstClr val="black"/>
                </a:solidFill>
              </a:rPr>
              <a:t>of its citizens </a:t>
            </a:r>
            <a:r>
              <a:rPr lang="en-US" dirty="0">
                <a:solidFill>
                  <a:prstClr val="black"/>
                </a:solidFill>
              </a:rPr>
              <a:t>secure </a:t>
            </a:r>
            <a:r>
              <a:rPr lang="en-US" dirty="0" smtClean="0">
                <a:solidFill>
                  <a:prstClr val="black"/>
                </a:solidFill>
              </a:rPr>
              <a:t>            </a:t>
            </a:r>
            <a:r>
              <a:rPr lang="en-US" b="1" dirty="0" smtClean="0">
                <a:solidFill>
                  <a:prstClr val="black"/>
                </a:solidFill>
              </a:rPr>
              <a:t>“</a:t>
            </a:r>
            <a:r>
              <a:rPr lang="en-US" b="1" dirty="0">
                <a:solidFill>
                  <a:prstClr val="black"/>
                </a:solidFill>
              </a:rPr>
              <a:t>e-passports” </a:t>
            </a:r>
            <a:r>
              <a:rPr lang="en-US" dirty="0" smtClean="0">
                <a:solidFill>
                  <a:prstClr val="black"/>
                </a:solidFill>
              </a:rPr>
              <a:t>which include a digital copy of the photograph on a passport and authentication information.</a:t>
            </a:r>
            <a:endParaRPr lang="en-US" dirty="0">
              <a:solidFill>
                <a:prstClr val="black"/>
              </a:solidFill>
            </a:endParaRPr>
          </a:p>
          <a:p>
            <a:pPr marL="285750" indent="-285750">
              <a:buFont typeface="Arial" panose="020B0604020202020204" pitchFamily="34" charset="0"/>
              <a:buChar char="•"/>
            </a:pPr>
            <a:endParaRPr lang="en-US" sz="1000" dirty="0" smtClean="0"/>
          </a:p>
          <a:p>
            <a:pPr marL="285750" indent="-285750">
              <a:buFont typeface="Arial" panose="020B0604020202020204" pitchFamily="34" charset="0"/>
              <a:buChar char="•"/>
            </a:pPr>
            <a:r>
              <a:rPr lang="en-US" dirty="0" smtClean="0"/>
              <a:t>Many VWP countries </a:t>
            </a:r>
            <a:r>
              <a:rPr lang="en-US" b="1" dirty="0" smtClean="0"/>
              <a:t>do</a:t>
            </a:r>
            <a:r>
              <a:rPr lang="en-US" dirty="0" smtClean="0"/>
              <a:t> </a:t>
            </a:r>
            <a:r>
              <a:rPr lang="en-US" b="1" dirty="0" smtClean="0"/>
              <a:t>not screen travelers thoroughly </a:t>
            </a:r>
            <a:r>
              <a:rPr lang="en-US" dirty="0" smtClean="0"/>
              <a:t>against INTERPOL terrorism and criminal databases</a:t>
            </a:r>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endParaRPr lang="en-US" sz="2200" dirty="0" smtClean="0"/>
          </a:p>
        </p:txBody>
      </p:sp>
      <p:sp>
        <p:nvSpPr>
          <p:cNvPr id="4" name="TextBox 3"/>
          <p:cNvSpPr txBox="1"/>
          <p:nvPr/>
        </p:nvSpPr>
        <p:spPr>
          <a:xfrm>
            <a:off x="367546" y="3124200"/>
            <a:ext cx="2743200" cy="2646878"/>
          </a:xfrm>
          <a:prstGeom prst="rect">
            <a:avLst/>
          </a:prstGeom>
          <a:noFill/>
        </p:spPr>
        <p:txBody>
          <a:bodyPr wrap="square" rtlCol="0">
            <a:spAutoFit/>
          </a:bodyPr>
          <a:lstStyle/>
          <a:p>
            <a:pPr algn="ctr"/>
            <a:r>
              <a:rPr lang="en-US" sz="1400" b="1" i="1" dirty="0">
                <a:solidFill>
                  <a:schemeClr val="bg1"/>
                </a:solidFill>
              </a:rPr>
              <a:t>"For terrorists, travel documents are as important as weapons</a:t>
            </a:r>
            <a:r>
              <a:rPr lang="en-US" sz="1400" b="1" i="1" dirty="0" smtClean="0">
                <a:solidFill>
                  <a:schemeClr val="bg1"/>
                </a:solidFill>
              </a:rPr>
              <a:t>."</a:t>
            </a:r>
            <a:endParaRPr lang="en-US" sz="1400" b="1" i="1" dirty="0">
              <a:solidFill>
                <a:schemeClr val="bg1"/>
              </a:solidFill>
            </a:endParaRPr>
          </a:p>
          <a:p>
            <a:pPr algn="ctr"/>
            <a:r>
              <a:rPr lang="en-US" sz="1400" b="1" dirty="0" smtClean="0">
                <a:solidFill>
                  <a:schemeClr val="bg1"/>
                </a:solidFill>
              </a:rPr>
              <a:t>— </a:t>
            </a:r>
            <a:r>
              <a:rPr lang="en-US" sz="1400" b="1" dirty="0">
                <a:solidFill>
                  <a:schemeClr val="bg1"/>
                </a:solidFill>
              </a:rPr>
              <a:t>9/11 </a:t>
            </a:r>
            <a:r>
              <a:rPr lang="en-US" sz="1400" b="1" dirty="0" smtClean="0">
                <a:solidFill>
                  <a:schemeClr val="bg1"/>
                </a:solidFill>
              </a:rPr>
              <a:t>Commission</a:t>
            </a:r>
          </a:p>
          <a:p>
            <a:pPr algn="ctr"/>
            <a:endParaRPr lang="en-US" sz="1400" b="1" dirty="0" smtClean="0">
              <a:solidFill>
                <a:schemeClr val="bg1"/>
              </a:solidFill>
            </a:endParaRPr>
          </a:p>
          <a:p>
            <a:pPr algn="ctr"/>
            <a:endParaRPr lang="en-US" sz="1400" b="1" dirty="0">
              <a:solidFill>
                <a:schemeClr val="bg1"/>
              </a:solidFill>
            </a:endParaRPr>
          </a:p>
          <a:p>
            <a:pPr marL="0" lvl="1" algn="ctr"/>
            <a:r>
              <a:rPr lang="en-US" sz="1400" b="1" dirty="0" smtClean="0">
                <a:solidFill>
                  <a:schemeClr val="bg1"/>
                </a:solidFill>
              </a:rPr>
              <a:t>….“</a:t>
            </a:r>
            <a:r>
              <a:rPr lang="en-US" sz="1400" b="1" dirty="0">
                <a:solidFill>
                  <a:schemeClr val="bg1"/>
                </a:solidFill>
              </a:rPr>
              <a:t>we need to move from a need to know to a need to share</a:t>
            </a:r>
            <a:r>
              <a:rPr lang="en-US" sz="1400" b="1" dirty="0" smtClean="0">
                <a:solidFill>
                  <a:schemeClr val="bg1"/>
                </a:solidFill>
              </a:rPr>
              <a:t>”</a:t>
            </a:r>
          </a:p>
          <a:p>
            <a:pPr marL="0" lvl="1" algn="ctr"/>
            <a:r>
              <a:rPr lang="en-US" sz="1400" b="1" dirty="0">
                <a:solidFill>
                  <a:schemeClr val="bg1"/>
                </a:solidFill>
              </a:rPr>
              <a:t>— 9/11 Commission</a:t>
            </a:r>
          </a:p>
          <a:p>
            <a:pPr marL="0" lvl="1" algn="ctr"/>
            <a:endParaRPr lang="en-US" dirty="0"/>
          </a:p>
          <a:p>
            <a:pPr algn="ctr"/>
            <a:endParaRPr lang="en-US" b="1" dirty="0">
              <a:solidFill>
                <a:schemeClr val="bg1"/>
              </a:solidFill>
            </a:endParaRPr>
          </a:p>
          <a:p>
            <a:pPr algn="ctr"/>
            <a:endParaRPr lang="en-US" dirty="0"/>
          </a:p>
        </p:txBody>
      </p:sp>
      <p:sp>
        <p:nvSpPr>
          <p:cNvPr id="11" name="TextBox 10"/>
          <p:cNvSpPr txBox="1"/>
          <p:nvPr/>
        </p:nvSpPr>
        <p:spPr>
          <a:xfrm>
            <a:off x="4038600" y="228600"/>
            <a:ext cx="3962400" cy="246221"/>
          </a:xfrm>
          <a:prstGeom prst="rect">
            <a:avLst/>
          </a:prstGeom>
          <a:noFill/>
        </p:spPr>
        <p:txBody>
          <a:bodyPr wrap="square" rtlCol="0">
            <a:spAutoFit/>
          </a:bodyPr>
          <a:lstStyle/>
          <a:p>
            <a:r>
              <a:rPr lang="en-US" sz="1000" dirty="0" smtClean="0">
                <a:solidFill>
                  <a:srgbClr val="243B77"/>
                </a:solidFill>
              </a:rPr>
              <a:t>Visa Waiver Program Improvement &amp; Terrorist </a:t>
            </a:r>
            <a:r>
              <a:rPr lang="en-US" sz="1000" smtClean="0">
                <a:solidFill>
                  <a:srgbClr val="243B77"/>
                </a:solidFill>
              </a:rPr>
              <a:t>Travel Prevention Act</a:t>
            </a:r>
            <a:endParaRPr lang="en-US" sz="1000" dirty="0">
              <a:solidFill>
                <a:srgbClr val="243B77"/>
              </a:solidFill>
            </a:endParaRPr>
          </a:p>
        </p:txBody>
      </p:sp>
    </p:spTree>
    <p:extLst>
      <p:ext uri="{BB962C8B-B14F-4D97-AF65-F5344CB8AC3E}">
        <p14:creationId xmlns:p14="http://schemas.microsoft.com/office/powerpoint/2010/main" val="1908910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836645" y="5925979"/>
            <a:ext cx="2133600" cy="246221"/>
          </a:xfrm>
          <a:prstGeom prst="rect">
            <a:avLst/>
          </a:prstGeom>
          <a:noFill/>
        </p:spPr>
        <p:txBody>
          <a:bodyPr wrap="square" rtlCol="0">
            <a:spAutoFit/>
          </a:bodyPr>
          <a:lstStyle/>
          <a:p>
            <a:pPr algn="r"/>
            <a:r>
              <a:rPr lang="en-US" sz="1000" dirty="0" smtClean="0">
                <a:solidFill>
                  <a:schemeClr val="bg1"/>
                </a:solidFill>
              </a:rPr>
              <a:t>December 2015</a:t>
            </a:r>
            <a:endParaRPr lang="en-US" sz="1000" dirty="0">
              <a:solidFill>
                <a:schemeClr val="bg1"/>
              </a:solidFill>
            </a:endParaRPr>
          </a:p>
        </p:txBody>
      </p:sp>
      <p:sp>
        <p:nvSpPr>
          <p:cNvPr id="9" name="TextBox 8"/>
          <p:cNvSpPr txBox="1"/>
          <p:nvPr/>
        </p:nvSpPr>
        <p:spPr>
          <a:xfrm>
            <a:off x="381000" y="1201579"/>
            <a:ext cx="2598576" cy="1938992"/>
          </a:xfrm>
          <a:prstGeom prst="rect">
            <a:avLst/>
          </a:prstGeom>
          <a:noFill/>
        </p:spPr>
        <p:txBody>
          <a:bodyPr wrap="square" rtlCol="0">
            <a:spAutoFit/>
          </a:bodyPr>
          <a:lstStyle/>
          <a:p>
            <a:pPr algn="r"/>
            <a:r>
              <a:rPr lang="en-US" sz="2400" dirty="0" smtClean="0">
                <a:solidFill>
                  <a:schemeClr val="bg1"/>
                </a:solidFill>
              </a:rPr>
              <a:t>Committee Action</a:t>
            </a:r>
          </a:p>
          <a:p>
            <a:pPr algn="r"/>
            <a:endParaRPr lang="en-US" sz="2400" dirty="0">
              <a:solidFill>
                <a:schemeClr val="bg1"/>
              </a:solidFill>
            </a:endParaRPr>
          </a:p>
          <a:p>
            <a:pPr algn="r"/>
            <a:endParaRPr lang="en-US" sz="2400" dirty="0" smtClean="0">
              <a:solidFill>
                <a:schemeClr val="bg1"/>
              </a:solidFill>
            </a:endParaRPr>
          </a:p>
          <a:p>
            <a:pPr algn="r"/>
            <a:endParaRPr lang="en-US" sz="2400" dirty="0">
              <a:solidFill>
                <a:schemeClr val="bg1"/>
              </a:solidFill>
            </a:endParaRPr>
          </a:p>
          <a:p>
            <a:pPr algn="r"/>
            <a:endParaRPr lang="en-US" sz="2400" dirty="0" smtClean="0">
              <a:solidFill>
                <a:schemeClr val="bg1"/>
              </a:solidFill>
            </a:endParaRPr>
          </a:p>
        </p:txBody>
      </p:sp>
      <p:sp>
        <p:nvSpPr>
          <p:cNvPr id="3" name="TextBox 2"/>
          <p:cNvSpPr txBox="1"/>
          <p:nvPr/>
        </p:nvSpPr>
        <p:spPr>
          <a:xfrm>
            <a:off x="3429000" y="609600"/>
            <a:ext cx="5562600" cy="6001643"/>
          </a:xfrm>
          <a:prstGeom prst="rect">
            <a:avLst/>
          </a:prstGeom>
          <a:noFill/>
        </p:spPr>
        <p:txBody>
          <a:bodyPr wrap="square" rtlCol="0">
            <a:spAutoFit/>
          </a:bodyPr>
          <a:lstStyle/>
          <a:p>
            <a:pPr marL="285750" indent="-285750">
              <a:buFont typeface="Arial" panose="020B0604020202020204" pitchFamily="34" charset="0"/>
              <a:buChar char="•"/>
            </a:pPr>
            <a:r>
              <a:rPr lang="en-US" sz="2000" dirty="0"/>
              <a:t>First introduced on September 15, 2014</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Re-introduced on January 6, 2015</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Subject of </a:t>
            </a:r>
            <a:r>
              <a:rPr lang="en-US" sz="2000" b="1" dirty="0" smtClean="0"/>
              <a:t>several oversight hearings</a:t>
            </a:r>
          </a:p>
          <a:p>
            <a:pPr marL="800100" lvl="1" indent="-342900">
              <a:buFont typeface="Wingdings" panose="05000000000000000000" pitchFamily="2" charset="2"/>
              <a:buChar char="Ø"/>
            </a:pPr>
            <a:r>
              <a:rPr lang="en-US" sz="2000" dirty="0" smtClean="0"/>
              <a:t>Two before </a:t>
            </a:r>
            <a:r>
              <a:rPr lang="en-US" sz="2000" dirty="0"/>
              <a:t>the </a:t>
            </a:r>
            <a:r>
              <a:rPr lang="en-US" sz="2000" dirty="0" smtClean="0"/>
              <a:t>Border </a:t>
            </a:r>
            <a:r>
              <a:rPr lang="en-US" sz="2000" dirty="0"/>
              <a:t>and Maritime Security </a:t>
            </a:r>
            <a:r>
              <a:rPr lang="en-US" sz="2000" dirty="0" smtClean="0"/>
              <a:t>Subcommittee</a:t>
            </a:r>
          </a:p>
          <a:p>
            <a:pPr marL="800100" lvl="1" indent="-342900">
              <a:buFont typeface="Wingdings" panose="05000000000000000000" pitchFamily="2" charset="2"/>
              <a:buChar char="Ø"/>
            </a:pPr>
            <a:r>
              <a:rPr lang="en-US" sz="2000" dirty="0" smtClean="0"/>
              <a:t>Two before the Judiciary Committee</a:t>
            </a:r>
          </a:p>
          <a:p>
            <a:pPr marL="800100" lvl="1" indent="-342900">
              <a:buFont typeface="Wingdings" panose="05000000000000000000" pitchFamily="2" charset="2"/>
              <a:buChar char="Ø"/>
            </a:pPr>
            <a:r>
              <a:rPr lang="en-US" sz="2000" dirty="0" smtClean="0"/>
              <a:t>One before the Immigration and Border Security Subcommittee</a:t>
            </a:r>
          </a:p>
          <a:p>
            <a:pPr lvl="1"/>
            <a:endParaRPr lang="en-US" sz="2000" dirty="0"/>
          </a:p>
          <a:p>
            <a:pPr marL="285750" indent="-285750">
              <a:buFont typeface="Arial" panose="020B0604020202020204" pitchFamily="34" charset="0"/>
              <a:buChar char="•"/>
            </a:pPr>
            <a:r>
              <a:rPr lang="en-US" sz="2000" b="1" dirty="0"/>
              <a:t>Approved unanimously </a:t>
            </a:r>
            <a:r>
              <a:rPr lang="en-US" sz="2000" dirty="0"/>
              <a:t>by the Homeland Security Committee on June 25, 2015</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Incorporates recommendations from the Committee on Homeland Security’s </a:t>
            </a:r>
            <a:r>
              <a:rPr lang="en-US" sz="2000" b="1" dirty="0"/>
              <a:t>bipartisan Foreign Fighter Task </a:t>
            </a:r>
            <a:r>
              <a:rPr lang="en-US" sz="2000" b="1" dirty="0" smtClean="0"/>
              <a:t>Force</a:t>
            </a:r>
            <a:endParaRPr lang="en-US" sz="2000" dirty="0" smtClean="0"/>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endParaRPr lang="en-US" sz="2200" dirty="0" smtClean="0"/>
          </a:p>
        </p:txBody>
      </p:sp>
      <p:sp>
        <p:nvSpPr>
          <p:cNvPr id="10" name="TextBox 9"/>
          <p:cNvSpPr txBox="1"/>
          <p:nvPr/>
        </p:nvSpPr>
        <p:spPr>
          <a:xfrm>
            <a:off x="4038600" y="228600"/>
            <a:ext cx="3962400" cy="246221"/>
          </a:xfrm>
          <a:prstGeom prst="rect">
            <a:avLst/>
          </a:prstGeom>
          <a:noFill/>
        </p:spPr>
        <p:txBody>
          <a:bodyPr wrap="square" rtlCol="0">
            <a:spAutoFit/>
          </a:bodyPr>
          <a:lstStyle/>
          <a:p>
            <a:r>
              <a:rPr lang="en-US" sz="1000" dirty="0" smtClean="0">
                <a:solidFill>
                  <a:srgbClr val="243B77"/>
                </a:solidFill>
              </a:rPr>
              <a:t>Visa Waiver Program Improvement &amp; Terrorist </a:t>
            </a:r>
            <a:r>
              <a:rPr lang="en-US" sz="1000" smtClean="0">
                <a:solidFill>
                  <a:srgbClr val="243B77"/>
                </a:solidFill>
              </a:rPr>
              <a:t>Travel Prevention Act</a:t>
            </a:r>
            <a:endParaRPr lang="en-US" sz="1000" dirty="0">
              <a:solidFill>
                <a:srgbClr val="243B77"/>
              </a:solidFill>
            </a:endParaRPr>
          </a:p>
        </p:txBody>
      </p:sp>
    </p:spTree>
    <p:extLst>
      <p:ext uri="{BB962C8B-B14F-4D97-AF65-F5344CB8AC3E}">
        <p14:creationId xmlns:p14="http://schemas.microsoft.com/office/powerpoint/2010/main" val="30297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836645" y="5925979"/>
            <a:ext cx="2133600" cy="246221"/>
          </a:xfrm>
          <a:prstGeom prst="rect">
            <a:avLst/>
          </a:prstGeom>
          <a:noFill/>
        </p:spPr>
        <p:txBody>
          <a:bodyPr wrap="square" rtlCol="0">
            <a:spAutoFit/>
          </a:bodyPr>
          <a:lstStyle/>
          <a:p>
            <a:pPr algn="r"/>
            <a:r>
              <a:rPr lang="en-US" sz="1000" dirty="0" smtClean="0">
                <a:solidFill>
                  <a:schemeClr val="bg1"/>
                </a:solidFill>
              </a:rPr>
              <a:t>December 2015</a:t>
            </a:r>
            <a:endParaRPr lang="en-US" sz="1000" dirty="0">
              <a:solidFill>
                <a:schemeClr val="bg1"/>
              </a:solidFill>
            </a:endParaRPr>
          </a:p>
        </p:txBody>
      </p:sp>
      <p:sp>
        <p:nvSpPr>
          <p:cNvPr id="9" name="TextBox 8"/>
          <p:cNvSpPr txBox="1"/>
          <p:nvPr/>
        </p:nvSpPr>
        <p:spPr>
          <a:xfrm>
            <a:off x="845976" y="1201579"/>
            <a:ext cx="2133600" cy="3293209"/>
          </a:xfrm>
          <a:prstGeom prst="rect">
            <a:avLst/>
          </a:prstGeom>
          <a:noFill/>
        </p:spPr>
        <p:txBody>
          <a:bodyPr wrap="square" rtlCol="0">
            <a:spAutoFit/>
          </a:bodyPr>
          <a:lstStyle/>
          <a:p>
            <a:pPr algn="r"/>
            <a:r>
              <a:rPr lang="en-US" sz="2400" dirty="0" smtClean="0">
                <a:solidFill>
                  <a:schemeClr val="bg1"/>
                </a:solidFill>
              </a:rPr>
              <a:t>The Solution</a:t>
            </a:r>
          </a:p>
          <a:p>
            <a:pPr algn="r"/>
            <a:endParaRPr lang="en-US" sz="2400" dirty="0">
              <a:solidFill>
                <a:schemeClr val="bg1"/>
              </a:solidFill>
            </a:endParaRPr>
          </a:p>
          <a:p>
            <a:pPr algn="r"/>
            <a:r>
              <a:rPr lang="en-US" sz="1600" i="1" dirty="0" smtClean="0">
                <a:solidFill>
                  <a:schemeClr val="bg1"/>
                </a:solidFill>
              </a:rPr>
              <a:t>Visa Waiver Program Improvement and Terrorist Travel Prevention Act</a:t>
            </a:r>
          </a:p>
          <a:p>
            <a:pPr algn="r"/>
            <a:endParaRPr lang="en-US" sz="2400" dirty="0">
              <a:solidFill>
                <a:schemeClr val="bg1"/>
              </a:solidFill>
            </a:endParaRPr>
          </a:p>
          <a:p>
            <a:pPr algn="r"/>
            <a:endParaRPr lang="en-US" sz="2400" dirty="0" smtClean="0">
              <a:solidFill>
                <a:schemeClr val="bg1"/>
              </a:solidFill>
            </a:endParaRPr>
          </a:p>
          <a:p>
            <a:pPr algn="r"/>
            <a:endParaRPr lang="en-US" sz="2400" dirty="0">
              <a:solidFill>
                <a:schemeClr val="bg1"/>
              </a:solidFill>
            </a:endParaRPr>
          </a:p>
          <a:p>
            <a:pPr algn="r"/>
            <a:endParaRPr lang="en-US" sz="2400" dirty="0" smtClean="0">
              <a:solidFill>
                <a:schemeClr val="bg1"/>
              </a:solidFill>
            </a:endParaRPr>
          </a:p>
        </p:txBody>
      </p:sp>
      <p:sp>
        <p:nvSpPr>
          <p:cNvPr id="3" name="TextBox 2"/>
          <p:cNvSpPr txBox="1"/>
          <p:nvPr/>
        </p:nvSpPr>
        <p:spPr>
          <a:xfrm>
            <a:off x="3429000" y="533400"/>
            <a:ext cx="5562600" cy="6724918"/>
          </a:xfrm>
          <a:prstGeom prst="rect">
            <a:avLst/>
          </a:prstGeom>
          <a:noFill/>
        </p:spPr>
        <p:txBody>
          <a:bodyPr wrap="square" rtlCol="0">
            <a:spAutoFit/>
          </a:bodyPr>
          <a:lstStyle/>
          <a:p>
            <a:pPr marL="285750" indent="-285750">
              <a:buFont typeface="Arial" panose="020B0604020202020204" pitchFamily="34" charset="0"/>
              <a:buChar char="•"/>
            </a:pPr>
            <a:r>
              <a:rPr lang="en-US" b="1" dirty="0"/>
              <a:t>Terminates</a:t>
            </a:r>
            <a:r>
              <a:rPr lang="en-US" dirty="0"/>
              <a:t> VWP countries if they fail to share counterterrorism </a:t>
            </a:r>
            <a:r>
              <a:rPr lang="en-US" dirty="0" smtClean="0"/>
              <a:t>information</a:t>
            </a:r>
          </a:p>
          <a:p>
            <a:pPr marL="285750" indent="-285750">
              <a:buFont typeface="Arial" panose="020B0604020202020204" pitchFamily="34" charset="0"/>
              <a:buChar char="•"/>
            </a:pPr>
            <a:endParaRPr lang="en-US" sz="900" dirty="0" smtClean="0"/>
          </a:p>
          <a:p>
            <a:pPr marL="285750" indent="-285750">
              <a:buFont typeface="Arial" panose="020B0604020202020204" pitchFamily="34" charset="0"/>
              <a:buChar char="•"/>
            </a:pPr>
            <a:r>
              <a:rPr lang="en-US" b="1" dirty="0"/>
              <a:t>Terminates</a:t>
            </a:r>
            <a:r>
              <a:rPr lang="en-US" dirty="0"/>
              <a:t> VWP countries if they fail to </a:t>
            </a:r>
            <a:r>
              <a:rPr lang="en-US" dirty="0" smtClean="0"/>
              <a:t>screen travelers against INTERPOL criminal and terrorism databases</a:t>
            </a:r>
            <a:endParaRPr lang="en-US" dirty="0"/>
          </a:p>
          <a:p>
            <a:pPr marL="285750" indent="-285750">
              <a:buFont typeface="Arial" panose="020B0604020202020204" pitchFamily="34" charset="0"/>
              <a:buChar char="•"/>
            </a:pPr>
            <a:endParaRPr lang="en-US" sz="900" b="1" dirty="0"/>
          </a:p>
          <a:p>
            <a:pPr marL="285750" indent="-285750">
              <a:buFont typeface="Arial" panose="020B0604020202020204" pitchFamily="34" charset="0"/>
              <a:buChar char="•"/>
            </a:pPr>
            <a:r>
              <a:rPr lang="en-US" b="1" dirty="0" smtClean="0"/>
              <a:t>Denies</a:t>
            </a:r>
            <a:r>
              <a:rPr lang="en-US" dirty="0" smtClean="0"/>
              <a:t> VWP status to individuals who have traveled to certain terrorist hotspots including Syria, Iraq, Sudan and Iran since 2011 or have dual-nationality in such countries</a:t>
            </a:r>
          </a:p>
          <a:p>
            <a:pPr marL="285750" indent="-285750">
              <a:buFont typeface="Arial" panose="020B0604020202020204" pitchFamily="34" charset="0"/>
              <a:buChar char="•"/>
            </a:pPr>
            <a:endParaRPr lang="en-US" sz="900" b="1" dirty="0" smtClean="0"/>
          </a:p>
          <a:p>
            <a:pPr marL="285750" indent="-285750">
              <a:buFont typeface="Arial" panose="020B0604020202020204" pitchFamily="34" charset="0"/>
              <a:buChar char="•"/>
            </a:pPr>
            <a:r>
              <a:rPr lang="en-US" b="1" dirty="0" smtClean="0"/>
              <a:t>Requires </a:t>
            </a:r>
            <a:r>
              <a:rPr lang="en-US" dirty="0"/>
              <a:t>all VWP countries to </a:t>
            </a:r>
            <a:r>
              <a:rPr lang="en-US" dirty="0" smtClean="0"/>
              <a:t>issue </a:t>
            </a:r>
            <a:r>
              <a:rPr lang="en-US" dirty="0"/>
              <a:t>biometric “e-passports” to </a:t>
            </a:r>
            <a:r>
              <a:rPr lang="en-US" dirty="0" smtClean="0"/>
              <a:t>all of their citizens</a:t>
            </a:r>
            <a:endParaRPr lang="en-US" dirty="0"/>
          </a:p>
          <a:p>
            <a:pPr marL="285750" indent="-285750">
              <a:buFont typeface="Arial" panose="020B0604020202020204" pitchFamily="34" charset="0"/>
              <a:buChar char="•"/>
            </a:pPr>
            <a:endParaRPr lang="en-US" sz="900" dirty="0" smtClean="0"/>
          </a:p>
          <a:p>
            <a:pPr marL="285750" indent="-285750">
              <a:buFont typeface="Arial" panose="020B0604020202020204" pitchFamily="34" charset="0"/>
              <a:buChar char="•"/>
            </a:pPr>
            <a:r>
              <a:rPr lang="en-US" b="1" dirty="0" smtClean="0"/>
              <a:t>Requires </a:t>
            </a:r>
            <a:r>
              <a:rPr lang="en-US" dirty="0" smtClean="0"/>
              <a:t>annual threat assessments of  high-risk VWP countries bases on foreign fighter flow, visa denials, terror database matches.</a:t>
            </a:r>
          </a:p>
          <a:p>
            <a:pPr marL="285750" indent="-285750">
              <a:buFont typeface="Arial" panose="020B0604020202020204" pitchFamily="34" charset="0"/>
              <a:buChar char="•"/>
            </a:pPr>
            <a:endParaRPr lang="en-US" sz="900" dirty="0"/>
          </a:p>
          <a:p>
            <a:pPr marL="285750" indent="-285750">
              <a:buFont typeface="Arial" panose="020B0604020202020204" pitchFamily="34" charset="0"/>
              <a:buChar char="•"/>
            </a:pPr>
            <a:r>
              <a:rPr lang="en-US" b="1" dirty="0" smtClean="0"/>
              <a:t>Allows </a:t>
            </a:r>
            <a:r>
              <a:rPr lang="en-US" dirty="0" smtClean="0"/>
              <a:t> the DHS Secretary to suspend high-risk countries from the program until the threat has passed.</a:t>
            </a:r>
            <a:endParaRPr lang="en-US" dirty="0"/>
          </a:p>
          <a:p>
            <a:pPr marL="285750" indent="-285750">
              <a:buFont typeface="Arial" panose="020B0604020202020204" pitchFamily="34" charset="0"/>
              <a:buChar char="•"/>
            </a:pPr>
            <a:endParaRPr lang="en-US" sz="1000" dirty="0" smtClean="0"/>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endParaRPr lang="en-US" sz="2200" dirty="0" smtClean="0"/>
          </a:p>
        </p:txBody>
      </p:sp>
      <p:sp>
        <p:nvSpPr>
          <p:cNvPr id="10" name="TextBox 9"/>
          <p:cNvSpPr txBox="1"/>
          <p:nvPr/>
        </p:nvSpPr>
        <p:spPr>
          <a:xfrm>
            <a:off x="4038600" y="228600"/>
            <a:ext cx="3962400" cy="246221"/>
          </a:xfrm>
          <a:prstGeom prst="rect">
            <a:avLst/>
          </a:prstGeom>
          <a:noFill/>
        </p:spPr>
        <p:txBody>
          <a:bodyPr wrap="square" rtlCol="0">
            <a:spAutoFit/>
          </a:bodyPr>
          <a:lstStyle/>
          <a:p>
            <a:r>
              <a:rPr lang="en-US" sz="1000" dirty="0" smtClean="0">
                <a:solidFill>
                  <a:srgbClr val="243B77"/>
                </a:solidFill>
              </a:rPr>
              <a:t>Visa Waiver Program Improvement &amp; Terrorist </a:t>
            </a:r>
            <a:r>
              <a:rPr lang="en-US" sz="1000" smtClean="0">
                <a:solidFill>
                  <a:srgbClr val="243B77"/>
                </a:solidFill>
              </a:rPr>
              <a:t>Travel Prevention Act</a:t>
            </a:r>
            <a:endParaRPr lang="en-US" sz="1000" dirty="0">
              <a:solidFill>
                <a:srgbClr val="243B77"/>
              </a:solidFill>
            </a:endParaRPr>
          </a:p>
        </p:txBody>
      </p:sp>
    </p:spTree>
    <p:extLst>
      <p:ext uri="{BB962C8B-B14F-4D97-AF65-F5344CB8AC3E}">
        <p14:creationId xmlns:p14="http://schemas.microsoft.com/office/powerpoint/2010/main" val="1585934632"/>
      </p:ext>
    </p:extLst>
  </p:cSld>
  <p:clrMapOvr>
    <a:masterClrMapping/>
  </p:clrMapOvr>
</p:sld>
</file>

<file path=ppt/theme/theme1.xml><?xml version="1.0" encoding="utf-8"?>
<a:theme xmlns:a="http://schemas.openxmlformats.org/drawingml/2006/main" name="Katko Conference Task Force Presentation - DRAF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56B2A228-B42C-4CCA-8B8E-A1BCA73FAFF8}">
  <ds:schemaRefs>
    <ds:schemaRef ds:uri="ESRI.ArcGIS.Mapping.OfficeIntegration.PowerPointInfo"/>
  </ds:schemaRefs>
</ds:datastoreItem>
</file>

<file path=customXml/itemProps2.xml><?xml version="1.0" encoding="utf-8"?>
<ds:datastoreItem xmlns:ds="http://schemas.openxmlformats.org/officeDocument/2006/customXml" ds:itemID="{21551EB3-C6F1-4079-AFE5-C2B4868DD14C}">
  <ds:schemaRefs>
    <ds:schemaRef ds:uri="ESRI.ArcGIS.Mapping.OfficeIntegration.PowerPointInfo"/>
  </ds:schemaRefs>
</ds:datastoreItem>
</file>

<file path=customXml/itemProps3.xml><?xml version="1.0" encoding="utf-8"?>
<ds:datastoreItem xmlns:ds="http://schemas.openxmlformats.org/officeDocument/2006/customXml" ds:itemID="{BA7C49C5-D7E9-4344-B8FF-24C731978D07}">
  <ds:schemaRefs>
    <ds:schemaRef ds:uri="ESRI.ArcGIS.Mapping.OfficeIntegration.PowerPointInfo"/>
  </ds:schemaRefs>
</ds:datastoreItem>
</file>

<file path=customXml/itemProps4.xml><?xml version="1.0" encoding="utf-8"?>
<ds:datastoreItem xmlns:ds="http://schemas.openxmlformats.org/officeDocument/2006/customXml" ds:itemID="{445C02B6-5137-4065-AD23-7117AE5EECE2}">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Katko Conference Task Force Presentation - DRAFT</Template>
  <TotalTime>587</TotalTime>
  <Words>1203</Words>
  <Application>Microsoft Office PowerPoint</Application>
  <PresentationFormat>On-screen Show (4:3)</PresentationFormat>
  <Paragraphs>157</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Courier New</vt:lpstr>
      <vt:lpstr>Wingdings</vt:lpstr>
      <vt:lpstr>Katko Conference Task Force Presentation - DRAFT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Miles Taylor</dc:creator>
  <cp:lastModifiedBy>Neill, Andrew</cp:lastModifiedBy>
  <cp:revision>69</cp:revision>
  <cp:lastPrinted>2015-12-02T22:47:02Z</cp:lastPrinted>
  <dcterms:created xsi:type="dcterms:W3CDTF">2015-09-26T19:02:41Z</dcterms:created>
  <dcterms:modified xsi:type="dcterms:W3CDTF">2015-12-03T02:05:48Z</dcterms:modified>
</cp:coreProperties>
</file>